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13"/>
  </p:notesMasterIdLst>
  <p:handoutMasterIdLst>
    <p:handoutMasterId r:id="rId14"/>
  </p:handoutMasterIdLst>
  <p:sldIdLst>
    <p:sldId id="342" r:id="rId3"/>
    <p:sldId id="302" r:id="rId4"/>
    <p:sldId id="374" r:id="rId5"/>
    <p:sldId id="375" r:id="rId6"/>
    <p:sldId id="378" r:id="rId7"/>
    <p:sldId id="386" r:id="rId8"/>
    <p:sldId id="381" r:id="rId9"/>
    <p:sldId id="377" r:id="rId10"/>
    <p:sldId id="382" r:id="rId11"/>
    <p:sldId id="321" r:id="rId12"/>
  </p:sldIdLst>
  <p:sldSz cx="11520488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2"/>
            <p14:sldId id="302"/>
            <p14:sldId id="374"/>
            <p14:sldId id="375"/>
            <p14:sldId id="378"/>
            <p14:sldId id="386"/>
            <p14:sldId id="381"/>
            <p14:sldId id="377"/>
            <p14:sldId id="382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orient="horz" pos="3787" userDrawn="1">
          <p15:clr>
            <a:srgbClr val="A4A3A4"/>
          </p15:clr>
        </p15:guide>
        <p15:guide id="3" pos="3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910"/>
    <a:srgbClr val="FFFFFF"/>
    <a:srgbClr val="D1D5DA"/>
    <a:srgbClr val="676767"/>
    <a:srgbClr val="7F8183"/>
    <a:srgbClr val="19212C"/>
    <a:srgbClr val="007CFF"/>
    <a:srgbClr val="7A2F95"/>
    <a:srgbClr val="F08000"/>
    <a:srgbClr val="C8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0669" autoAdjust="0"/>
  </p:normalViewPr>
  <p:slideViewPr>
    <p:cSldViewPr snapToGrid="0" snapToObjects="1">
      <p:cViewPr varScale="1">
        <p:scale>
          <a:sx n="70" d="100"/>
          <a:sy n="70" d="100"/>
        </p:scale>
        <p:origin x="900" y="66"/>
      </p:cViewPr>
      <p:guideLst>
        <p:guide orient="horz" pos="703"/>
        <p:guide orient="horz" pos="3787"/>
        <p:guide pos="3673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1453291364624"/>
          <c:y val="0.11657709038503641"/>
          <c:w val="0.54983128969151696"/>
          <c:h val="0.82474688084508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D-104C-81A6-3E37E8E15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D-104C-81A6-3E37E8E15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D-104C-81A6-3E37E8E15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CD-104C-81A6-3E37E8E15690}"/>
              </c:ext>
            </c:extLst>
          </c:dPt>
          <c:cat>
            <c:strRef>
              <c:f>Лист1!$A$2:$A$5</c:f>
              <c:strCache>
                <c:ptCount val="4"/>
                <c:pt idx="0">
                  <c:v>Установочная конференция</c:v>
                </c:pt>
                <c:pt idx="1">
                  <c:v>Образовательный блок</c:v>
                </c:pt>
                <c:pt idx="2">
                  <c:v>Грантовый конкурс</c:v>
                </c:pt>
                <c:pt idx="3">
                  <c:v>Сопровождение проектов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4-45ED-AAB6-338A3745C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7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9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7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1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288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6784" y="253084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683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7262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9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705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8999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6799" y="1361793"/>
            <a:ext cx="2734886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4129" y="1880434"/>
            <a:ext cx="2293824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2345" y="922888"/>
            <a:ext cx="1799977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4963" y="3125994"/>
            <a:ext cx="670564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110" y="2714791"/>
            <a:ext cx="954673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8134" y="3066525"/>
            <a:ext cx="264395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69975" y="888802"/>
            <a:ext cx="738542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130" y="1151103"/>
            <a:ext cx="353072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1"/>
            <a:ext cx="3526939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1"/>
            <a:ext cx="3485144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756095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41" y="2327053"/>
            <a:ext cx="792054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4" y="5445861"/>
            <a:ext cx="837578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10" y="4687749"/>
            <a:ext cx="1799323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34" y="5445861"/>
            <a:ext cx="837578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187453"/>
            <a:ext cx="442851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5861" y="1179322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5861" y="2210302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5860" y="2850705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10" y="4687749"/>
            <a:ext cx="1799323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6799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6799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8158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8158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14" y="2521317"/>
            <a:ext cx="9668686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12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4"/>
            <a:ext cx="3526939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4"/>
            <a:ext cx="3485144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34" y="5445861"/>
            <a:ext cx="837578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404909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02" y="2327053"/>
            <a:ext cx="792054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40" y="5445861"/>
            <a:ext cx="837578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6798" y="3505299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1934" y="3505299"/>
            <a:ext cx="1655535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6798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1934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51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D0B629-02D8-4AE6-99D8-DE98D998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9" y="1735659"/>
            <a:ext cx="6890520" cy="2685455"/>
          </a:xfrm>
        </p:spPr>
        <p:txBody>
          <a:bodyPr/>
          <a:lstStyle/>
          <a:p>
            <a:r>
              <a:rPr lang="ru-RU" sz="3600" dirty="0"/>
              <a:t>Программа </a:t>
            </a:r>
            <a:br>
              <a:rPr lang="ru-RU" sz="3600" dirty="0"/>
            </a:br>
            <a:r>
              <a:rPr lang="ru-RU" sz="3600" dirty="0"/>
              <a:t>по развитию </a:t>
            </a:r>
            <a:br>
              <a:rPr lang="ru-RU" sz="3600" dirty="0"/>
            </a:br>
            <a:r>
              <a:rPr lang="ru-RU" sz="3600" dirty="0" smtClean="0"/>
              <a:t>социального предпринимательства</a:t>
            </a:r>
            <a:br>
              <a:rPr lang="ru-RU" sz="3600" dirty="0" smtClean="0"/>
            </a:br>
            <a:r>
              <a:rPr lang="ru-RU" sz="3600" dirty="0" smtClean="0"/>
              <a:t>«Начни свое дело» 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38420A-F0A3-EBEC-294B-EE410E2D9A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4"/>
          <a:stretch/>
        </p:blipFill>
        <p:spPr>
          <a:xfrm>
            <a:off x="6731662" y="3"/>
            <a:ext cx="478882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9803" y="5561211"/>
            <a:ext cx="3184626" cy="848542"/>
          </a:xfrm>
        </p:spPr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ru-RU" dirty="0"/>
          </a:p>
          <a:p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/>
          </a:p>
          <a:p>
            <a:pPr lvl="0"/>
            <a:endParaRPr lang="x-none" dirty="0"/>
          </a:p>
          <a:p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90246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398" y="252397"/>
            <a:ext cx="966054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Цели</a:t>
            </a:r>
            <a:r>
              <a:rPr lang="en-US" sz="3200" spc="25" dirty="0">
                <a:solidFill>
                  <a:srgbClr val="18202C"/>
                </a:solidFill>
              </a:rPr>
              <a:t> </a:t>
            </a:r>
            <a:r>
              <a:rPr lang="ru-RU" sz="3200" spc="25" dirty="0" smtClean="0">
                <a:solidFill>
                  <a:srgbClr val="18202C"/>
                </a:solidFill>
              </a:rPr>
              <a:t>и задачи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1001398" y="1180414"/>
            <a:ext cx="946969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Знакомство  с лучшими российскими практиками </a:t>
            </a:r>
            <a:r>
              <a:rPr lang="ru-RU" sz="1600" dirty="0">
                <a:solidFill>
                  <a:srgbClr val="676767"/>
                </a:solidFill>
              </a:rPr>
              <a:t>в сфере социального </a:t>
            </a:r>
            <a:r>
              <a:rPr lang="ru-RU" sz="1600" dirty="0" smtClean="0">
                <a:solidFill>
                  <a:srgbClr val="676767"/>
                </a:solidFill>
              </a:rPr>
              <a:t>предпринимательства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– Помощь в развитии малого бизнеса в городах присутствия ОМК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Предоставление </a:t>
            </a:r>
            <a:r>
              <a:rPr lang="ru-RU" sz="1600" dirty="0">
                <a:solidFill>
                  <a:srgbClr val="676767"/>
                </a:solidFill>
              </a:rPr>
              <a:t>возможности жителям города заявить о собственных  социальных идеях </a:t>
            </a:r>
            <a:r>
              <a:rPr lang="ru-RU" sz="1600" dirty="0" smtClean="0">
                <a:solidFill>
                  <a:srgbClr val="676767"/>
                </a:solidFill>
              </a:rPr>
              <a:t>и получить </a:t>
            </a:r>
            <a:r>
              <a:rPr lang="ru-RU" sz="1600" dirty="0">
                <a:solidFill>
                  <a:srgbClr val="676767"/>
                </a:solidFill>
              </a:rPr>
              <a:t>дальнейшую финансовую поддержку на их </a:t>
            </a:r>
            <a:r>
              <a:rPr lang="ru-RU" sz="1600" dirty="0" smtClean="0">
                <a:solidFill>
                  <a:srgbClr val="676767"/>
                </a:solidFill>
              </a:rPr>
              <a:t>реализацию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Создание площадки </a:t>
            </a:r>
            <a:r>
              <a:rPr lang="ru-RU" sz="1600" dirty="0">
                <a:solidFill>
                  <a:srgbClr val="676767"/>
                </a:solidFill>
              </a:rPr>
              <a:t>для общения и взаимодействия </a:t>
            </a:r>
            <a:r>
              <a:rPr lang="ru-RU" sz="1600" dirty="0" smtClean="0">
                <a:solidFill>
                  <a:srgbClr val="676767"/>
                </a:solidFill>
              </a:rPr>
              <a:t>по </a:t>
            </a:r>
            <a:r>
              <a:rPr lang="ru-RU" sz="1600" dirty="0">
                <a:solidFill>
                  <a:srgbClr val="676767"/>
                </a:solidFill>
              </a:rPr>
              <a:t>различным </a:t>
            </a:r>
            <a:r>
              <a:rPr lang="ru-RU" sz="1600" dirty="0" smtClean="0">
                <a:solidFill>
                  <a:srgbClr val="676767"/>
                </a:solidFill>
              </a:rPr>
              <a:t>сферам </a:t>
            </a:r>
            <a:r>
              <a:rPr lang="ru-RU" sz="1600" dirty="0">
                <a:solidFill>
                  <a:srgbClr val="676767"/>
                </a:solidFill>
              </a:rPr>
              <a:t>деятельности </a:t>
            </a:r>
            <a:r>
              <a:rPr lang="ru-RU" sz="1600" dirty="0" smtClean="0">
                <a:solidFill>
                  <a:srgbClr val="676767"/>
                </a:solidFill>
              </a:rPr>
              <a:t>и для любых участников, объединенных </a:t>
            </a:r>
            <a:r>
              <a:rPr lang="ru-RU" sz="1600" dirty="0">
                <a:solidFill>
                  <a:srgbClr val="676767"/>
                </a:solidFill>
              </a:rPr>
              <a:t>стремлением решать общие для </a:t>
            </a:r>
            <a:r>
              <a:rPr lang="ru-RU" sz="1600" dirty="0" smtClean="0">
                <a:solidFill>
                  <a:srgbClr val="676767"/>
                </a:solidFill>
              </a:rPr>
              <a:t>региона социальные проблемы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B7BC97-447E-4841-BBDE-F6793BBE210C}"/>
              </a:ext>
            </a:extLst>
          </p:cNvPr>
          <p:cNvSpPr txBox="1"/>
          <p:nvPr/>
        </p:nvSpPr>
        <p:spPr>
          <a:xfrm>
            <a:off x="1102131" y="3490462"/>
            <a:ext cx="1685693" cy="262891"/>
          </a:xfrm>
          <a:prstGeom prst="rect">
            <a:avLst/>
          </a:prstGeom>
        </p:spPr>
        <p:txBody>
          <a:bodyPr vert="horz" wrap="square" lIns="0" tIns="16509" rIns="0" bIns="0" rtlCol="0">
            <a:spAutoFit/>
          </a:bodyPr>
          <a:lstStyle/>
          <a:p>
            <a:pPr marL="12698">
              <a:spcBef>
                <a:spcPts val="131"/>
              </a:spcBef>
            </a:pPr>
            <a:r>
              <a:rPr sz="1600" b="1" spc="31" dirty="0">
                <a:solidFill>
                  <a:srgbClr val="19212C"/>
                </a:solidFill>
                <a:latin typeface="Verdana"/>
                <a:cs typeface="Verdana"/>
              </a:rPr>
              <a:t>Па</a:t>
            </a:r>
            <a:r>
              <a:rPr sz="1600" b="1" spc="20" dirty="0">
                <a:solidFill>
                  <a:srgbClr val="19212C"/>
                </a:solidFill>
                <a:latin typeface="Verdana"/>
                <a:cs typeface="Verdana"/>
              </a:rPr>
              <a:t>р</a:t>
            </a:r>
            <a:r>
              <a:rPr sz="1600" b="1" spc="15" dirty="0">
                <a:solidFill>
                  <a:srgbClr val="19212C"/>
                </a:solidFill>
                <a:latin typeface="Verdana"/>
                <a:cs typeface="Verdana"/>
              </a:rPr>
              <a:t>т</a:t>
            </a:r>
            <a:r>
              <a:rPr sz="1600" b="1" spc="25" dirty="0">
                <a:solidFill>
                  <a:srgbClr val="19212C"/>
                </a:solidFill>
                <a:latin typeface="Verdana"/>
                <a:cs typeface="Verdana"/>
              </a:rPr>
              <a:t>неры</a:t>
            </a:r>
            <a:r>
              <a:rPr sz="1600" b="1" spc="11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endParaRPr sz="1600" b="1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D45BFCDE-A909-594B-9AA9-118D10840699}"/>
              </a:ext>
            </a:extLst>
          </p:cNvPr>
          <p:cNvSpPr txBox="1"/>
          <p:nvPr/>
        </p:nvSpPr>
        <p:spPr>
          <a:xfrm>
            <a:off x="587366" y="5191744"/>
            <a:ext cx="1836970" cy="44806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Благовещенский завод </a:t>
            </a:r>
            <a:r>
              <a:rPr lang="ru-RU" sz="1200" dirty="0">
                <a:solidFill>
                  <a:srgbClr val="676767"/>
                </a:solidFill>
              </a:rPr>
              <a:t>ОМК</a:t>
            </a:r>
            <a:endParaRPr sz="1200" dirty="0">
              <a:solidFill>
                <a:srgbClr val="676767"/>
              </a:solidFill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56315A5-2858-DA41-B287-DEF08EB8AE82}"/>
              </a:ext>
            </a:extLst>
          </p:cNvPr>
          <p:cNvSpPr txBox="1"/>
          <p:nvPr/>
        </p:nvSpPr>
        <p:spPr>
          <a:xfrm>
            <a:off x="6160642" y="5166715"/>
            <a:ext cx="1895684" cy="704678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Министерство предпринимательства и туризма РБ</a:t>
            </a:r>
            <a:endParaRPr sz="1200" dirty="0">
              <a:solidFill>
                <a:srgbClr val="676767"/>
              </a:solidFill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0F1DB85-1177-AA41-9EDD-9195318EDE9E}"/>
              </a:ext>
            </a:extLst>
          </p:cNvPr>
          <p:cNvSpPr txBox="1"/>
          <p:nvPr/>
        </p:nvSpPr>
        <p:spPr>
          <a:xfrm>
            <a:off x="2124822" y="5190736"/>
            <a:ext cx="2019858" cy="678902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200" dirty="0">
                <a:solidFill>
                  <a:srgbClr val="676767"/>
                </a:solidFill>
              </a:rPr>
              <a:t>Администрация </a:t>
            </a:r>
            <a:r>
              <a:rPr lang="ru-RU" sz="1200" dirty="0" smtClean="0">
                <a:solidFill>
                  <a:srgbClr val="676767"/>
                </a:solidFill>
              </a:rPr>
              <a:t>Благовещенского муниципального района</a:t>
            </a:r>
            <a:endParaRPr sz="1200" dirty="0">
              <a:solidFill>
                <a:srgbClr val="676767"/>
              </a:solidFill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87E1A910-F165-3A4A-8BA0-474E2F7233A6}"/>
              </a:ext>
            </a:extLst>
          </p:cNvPr>
          <p:cNvSpPr txBox="1"/>
          <p:nvPr/>
        </p:nvSpPr>
        <p:spPr>
          <a:xfrm>
            <a:off x="4043787" y="5193254"/>
            <a:ext cx="1996577" cy="93551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200" dirty="0">
                <a:solidFill>
                  <a:srgbClr val="676767"/>
                </a:solidFill>
              </a:rPr>
              <a:t>Ассоциации </a:t>
            </a:r>
            <a:r>
              <a:rPr lang="ru-RU" sz="1200" dirty="0" smtClean="0">
                <a:solidFill>
                  <a:srgbClr val="676767"/>
                </a:solidFill>
              </a:rPr>
              <a:t>организаций </a:t>
            </a:r>
            <a:r>
              <a:rPr lang="ru-RU" sz="1200" dirty="0">
                <a:solidFill>
                  <a:srgbClr val="676767"/>
                </a:solidFill>
              </a:rPr>
              <a:t>предпринимательства </a:t>
            </a:r>
            <a:r>
              <a:rPr lang="ru-RU" sz="1200" dirty="0" smtClean="0">
                <a:solidFill>
                  <a:srgbClr val="676767"/>
                </a:solidFill>
              </a:rPr>
              <a:t>РБ</a:t>
            </a:r>
            <a:endParaRPr sz="1200" dirty="0">
              <a:solidFill>
                <a:srgbClr val="676767"/>
              </a:solidFill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8056326" y="5185020"/>
            <a:ext cx="1895684" cy="653382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Министерство семьи,</a:t>
            </a:r>
          </a:p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 труда и социальной </a:t>
            </a:r>
          </a:p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защиты населения РБ</a:t>
            </a:r>
            <a:endParaRPr sz="1200" dirty="0">
              <a:solidFill>
                <a:srgbClr val="67676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99CB7-7F2E-914E-BAD9-9FA7CA3B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8" y="3893576"/>
            <a:ext cx="1034181" cy="1034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670" y="3750397"/>
            <a:ext cx="1043447" cy="1043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BBBBD-DF24-D24B-8EE8-27C834A98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824" y="3893576"/>
            <a:ext cx="1093274" cy="10932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20C76C-D90B-784C-94C4-439D109938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5" y="3802572"/>
            <a:ext cx="992460" cy="9912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345" y="3848052"/>
            <a:ext cx="1079705" cy="10797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64" y="3835452"/>
            <a:ext cx="1055718" cy="1055718"/>
          </a:xfrm>
          <a:prstGeom prst="rect">
            <a:avLst/>
          </a:prstGeom>
        </p:spPr>
      </p:pic>
      <p:sp>
        <p:nvSpPr>
          <p:cNvPr id="20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9855013" y="5170697"/>
            <a:ext cx="1722465" cy="42255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676767"/>
                </a:solidFill>
              </a:rPr>
              <a:t>Общественная палата РБ</a:t>
            </a:r>
            <a:endParaRPr sz="1200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8" y="393412"/>
            <a:ext cx="9660546" cy="1024160"/>
          </a:xfrm>
        </p:spPr>
        <p:txBody>
          <a:bodyPr/>
          <a:lstStyle/>
          <a:p>
            <a:r>
              <a:rPr lang="ru-RU" sz="3200" spc="20" dirty="0"/>
              <a:t>Компоненты и этапы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10B3E9F-49CA-CA4F-A6BA-01E8DDE9D622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9812361"/>
              </p:ext>
            </p:extLst>
          </p:nvPr>
        </p:nvGraphicFramePr>
        <p:xfrm>
          <a:off x="2215463" y="674609"/>
          <a:ext cx="7680325" cy="512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561" y="1325352"/>
            <a:ext cx="285750" cy="40005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61" y="3376891"/>
            <a:ext cx="304800" cy="314325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83" y="3345236"/>
            <a:ext cx="276225" cy="31432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74" y="1364914"/>
            <a:ext cx="238125" cy="304800"/>
          </a:xfrm>
          <a:prstGeom prst="rect">
            <a:avLst/>
          </a:prstGeom>
          <a:ln>
            <a:noFill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20850" y="1381930"/>
            <a:ext cx="36248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Запуск и презентация программы</a:t>
            </a:r>
            <a:endParaRPr lang="ru-RU" sz="1600" b="1" dirty="0">
              <a:cs typeface="Verdana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390356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Образовательный блок</a:t>
            </a:r>
            <a:endParaRPr lang="ru-RU" sz="1600" b="1" dirty="0">
              <a:cs typeface="Verdana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4369" y="1945745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9979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3940" y="4305292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0898" y="428445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34361" y="3394537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 err="1">
                <a:cs typeface="Verdana"/>
              </a:rPr>
              <a:t>Грантовый</a:t>
            </a:r>
            <a:r>
              <a:rPr lang="ru-RU" sz="1600" b="1" spc="5" dirty="0">
                <a:cs typeface="Verdana"/>
              </a:rPr>
              <a:t> конкурс</a:t>
            </a:r>
            <a:endParaRPr lang="ru-RU" sz="1600" b="1" dirty="0">
              <a:cs typeface="Verdana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6012" y="3330225"/>
            <a:ext cx="318087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Акселерационная программа 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5692" y="2788008"/>
            <a:ext cx="2276042" cy="12388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поддержка </a:t>
            </a:r>
            <a:r>
              <a:rPr lang="ru-RU" sz="1600" spc="5" dirty="0">
                <a:cs typeface="Verdana"/>
              </a:rPr>
              <a:t>осуществляется на всех этапах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1972593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кампания </a:t>
            </a:r>
            <a:endParaRPr lang="ru-RU" sz="1600" dirty="0">
              <a:cs typeface="Verdana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262547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2627169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Установочная </a:t>
            </a:r>
            <a:r>
              <a:rPr lang="ru-RU" sz="1600" spc="5" dirty="0" smtClean="0">
                <a:cs typeface="Verdana"/>
              </a:rPr>
              <a:t>конференция</a:t>
            </a:r>
            <a:endParaRPr lang="ru-RU" sz="1600" dirty="0"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768595"/>
            <a:ext cx="2824796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Обучение </a:t>
            </a:r>
            <a:r>
              <a:rPr lang="ru-RU" sz="1600" spc="5" dirty="0" smtClean="0">
                <a:cs typeface="Verdana"/>
              </a:rPr>
              <a:t>участников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29" y="462428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Оценка заявок экспертами</a:t>
            </a:r>
            <a:endParaRPr lang="ru-RU" sz="1600" dirty="0">
              <a:cs typeface="Verdana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53866" y="173604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3872810"/>
            <a:ext cx="2774418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Сопровождение проектов </a:t>
            </a:r>
            <a:r>
              <a:rPr lang="ru-RU" sz="1600" spc="5" dirty="0" smtClean="0">
                <a:cs typeface="Verdana"/>
              </a:rPr>
              <a:t>наставниками и поиск со-финансирования</a:t>
            </a:r>
            <a:endParaRPr lang="ru-RU" sz="1600" dirty="0">
              <a:cs typeface="Verdana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396722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Старт конкурса и сбор заявок</a:t>
            </a:r>
            <a:endParaRPr lang="ru-RU" sz="1600" dirty="0">
              <a:cs typeface="Verdana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5216631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Объявление победителей и заключение договоров</a:t>
            </a:r>
            <a:endParaRPr lang="ru-RU" sz="1600" dirty="0">
              <a:cs typeface="Verdana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3783" y="4725617"/>
            <a:ext cx="3366359" cy="99257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Информационное сопровождение </a:t>
            </a:r>
            <a:r>
              <a:rPr lang="ru-RU" sz="1600" spc="5" dirty="0" smtClean="0">
                <a:cs typeface="Verdana"/>
              </a:rPr>
              <a:t>проектов (освещение в СМИ, пресс-тур)	 </a:t>
            </a:r>
            <a:endParaRPr lang="ru-RU" sz="1600" dirty="0">
              <a:cs typeface="Verdana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664" y="385352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8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9106" y="47183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218061" y="5461078"/>
            <a:ext cx="685061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10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3996870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5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46227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6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2348255"/>
            <a:ext cx="2824796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Защита проектов перед </a:t>
            </a:r>
            <a:r>
              <a:rPr lang="ru-RU" sz="1600" spc="5" dirty="0" smtClean="0">
                <a:cs typeface="Verdana"/>
              </a:rPr>
              <a:t>бизнес-тренерами и администрацией города</a:t>
            </a:r>
            <a:endParaRPr lang="ru-RU" sz="1600" dirty="0">
              <a:cs typeface="Verdana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23561" y="227703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5560627"/>
            <a:ext cx="4169394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chemeClr val="bg1"/>
                </a:solidFill>
                <a:cs typeface="Verdana"/>
              </a:rPr>
              <a:t>Продвижение проектов победителей на уровне региона  и федерации</a:t>
            </a:r>
            <a:r>
              <a:rPr lang="ru-RU" sz="1600" spc="5" dirty="0" smtClean="0">
                <a:cs typeface="Verdana"/>
              </a:rPr>
              <a:t>	</a:t>
            </a:r>
            <a:endParaRPr lang="ru-RU" sz="1600" dirty="0">
              <a:cs typeface="Verdana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61795" y="5182795"/>
            <a:ext cx="372566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7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446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30" y="410064"/>
            <a:ext cx="1031449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Бюджет </a:t>
            </a:r>
            <a:r>
              <a:rPr lang="ru-RU" sz="3200" spc="25" dirty="0" smtClean="0">
                <a:solidFill>
                  <a:srgbClr val="18202C"/>
                </a:solidFill>
              </a:rPr>
              <a:t>программы и результаты в 2022 году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25" name="object 12"/>
          <p:cNvSpPr txBox="1"/>
          <p:nvPr/>
        </p:nvSpPr>
        <p:spPr>
          <a:xfrm>
            <a:off x="804166" y="2315568"/>
            <a:ext cx="200727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3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  <a:r>
              <a:rPr lang="ru-RU" sz="1600" spc="5" dirty="0">
                <a:latin typeface="Verdana"/>
                <a:cs typeface="Verdana"/>
              </a:rPr>
              <a:t>общий бюджет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894318" y="1751740"/>
            <a:ext cx="338863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2,2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err="1" smtClean="0">
                <a:latin typeface="Verdana"/>
                <a:cs typeface="Verdana"/>
              </a:rPr>
              <a:t>грантовый</a:t>
            </a:r>
            <a:r>
              <a:rPr lang="ru-RU" sz="1600" spc="5" dirty="0" smtClean="0">
                <a:latin typeface="Verdana"/>
                <a:cs typeface="Verdana"/>
              </a:rPr>
              <a:t> </a:t>
            </a:r>
            <a:r>
              <a:rPr lang="ru-RU" sz="1600" spc="5" dirty="0">
                <a:latin typeface="Verdana"/>
                <a:cs typeface="Verdana"/>
              </a:rPr>
              <a:t>пул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8" name="object 12"/>
          <p:cNvSpPr txBox="1"/>
          <p:nvPr/>
        </p:nvSpPr>
        <p:spPr>
          <a:xfrm>
            <a:off x="2879994" y="2682491"/>
            <a:ext cx="3438911" cy="7841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0,8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  <a:r>
              <a:rPr lang="ru-RU" sz="1600" spc="5" dirty="0">
                <a:latin typeface="Verdana"/>
                <a:cs typeface="Verdana"/>
              </a:rPr>
              <a:t>образовательная </a:t>
            </a:r>
            <a:r>
              <a:rPr lang="ru-RU" sz="1600" spc="5" dirty="0" smtClean="0">
                <a:latin typeface="Verdana"/>
                <a:cs typeface="Verdana"/>
              </a:rPr>
              <a:t>программа и административные расходы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10800000">
            <a:off x="2533593" y="1561082"/>
            <a:ext cx="277846" cy="1836635"/>
          </a:xfrm>
          <a:prstGeom prst="rightBrace">
            <a:avLst>
              <a:gd name="adj1" fmla="val 99912"/>
              <a:gd name="adj2" fmla="val 52754"/>
            </a:avLst>
          </a:prstGeom>
          <a:ln w="38100">
            <a:solidFill>
              <a:srgbClr val="E418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2"/>
          <p:cNvSpPr txBox="1"/>
          <p:nvPr/>
        </p:nvSpPr>
        <p:spPr>
          <a:xfrm>
            <a:off x="676290" y="5539816"/>
            <a:ext cx="297859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11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проектов </a:t>
            </a:r>
            <a:r>
              <a:rPr lang="ru-RU" sz="1600" spc="5" dirty="0" smtClean="0">
                <a:latin typeface="Verdana"/>
                <a:cs typeface="Verdana"/>
              </a:rPr>
              <a:t>победителей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4177728" y="4552386"/>
            <a:ext cx="246601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13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рабочих мест </a:t>
            </a:r>
            <a:r>
              <a:rPr lang="ru-RU" sz="1600" spc="5" dirty="0">
                <a:latin typeface="Verdana"/>
                <a:cs typeface="Verdana"/>
              </a:rPr>
              <a:t>с</a:t>
            </a:r>
            <a:r>
              <a:rPr lang="ru-RU" sz="1600" spc="5" dirty="0" smtClean="0">
                <a:latin typeface="Verdana"/>
                <a:cs typeface="Verdana"/>
              </a:rPr>
              <a:t>оздано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676290" y="4516791"/>
            <a:ext cx="3289151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33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участника </a:t>
            </a:r>
            <a:r>
              <a:rPr lang="ru-RU" sz="1600" spc="5" dirty="0" smtClean="0">
                <a:latin typeface="Verdana"/>
                <a:cs typeface="Verdana"/>
              </a:rPr>
              <a:t>образовательной программы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514547" y="3561892"/>
            <a:ext cx="27580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3200" spc="25" dirty="0" smtClean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3200" spc="25" dirty="0">
              <a:solidFill>
                <a:srgbClr val="1820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142708" y="5579282"/>
            <a:ext cx="3546932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3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smtClean="0">
                <a:latin typeface="Verdana"/>
                <a:cs typeface="Verdana"/>
              </a:rPr>
              <a:t>привлечено </a:t>
            </a:r>
            <a:r>
              <a:rPr lang="ru-RU" sz="1600" spc="5" dirty="0" err="1" smtClean="0">
                <a:latin typeface="Verdana"/>
                <a:cs typeface="Verdana"/>
              </a:rPr>
              <a:t>софинансирования</a:t>
            </a:r>
            <a:endParaRPr spc="5" dirty="0">
              <a:latin typeface="Verdana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14" y="1492215"/>
            <a:ext cx="32099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29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Специальные требования к проектам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824416" y="1050556"/>
            <a:ext cx="56704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rgbClr val="676767"/>
                </a:solidFill>
              </a:rPr>
              <a:t>Проекты должны быть: 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реализованы </a:t>
            </a:r>
            <a:r>
              <a:rPr lang="ru-RU" sz="1600" dirty="0">
                <a:solidFill>
                  <a:srgbClr val="676767"/>
                </a:solidFill>
              </a:rPr>
              <a:t>на </a:t>
            </a:r>
            <a:r>
              <a:rPr lang="ru-RU" sz="1600" dirty="0" smtClean="0">
                <a:solidFill>
                  <a:srgbClr val="676767"/>
                </a:solidFill>
              </a:rPr>
              <a:t>территории Благовещенского </a:t>
            </a:r>
            <a:r>
              <a:rPr lang="ru-RU" sz="1600" dirty="0">
                <a:solidFill>
                  <a:srgbClr val="676767"/>
                </a:solidFill>
              </a:rPr>
              <a:t>м</a:t>
            </a:r>
            <a:r>
              <a:rPr lang="ru-RU" sz="1600" dirty="0" smtClean="0">
                <a:solidFill>
                  <a:srgbClr val="676767"/>
                </a:solidFill>
              </a:rPr>
              <a:t>униципального района; </a:t>
            </a:r>
            <a:endParaRPr lang="ru-RU" sz="1600" dirty="0">
              <a:solidFill>
                <a:srgbClr val="676767"/>
              </a:solidFill>
            </a:endParaRP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</a:t>
            </a:r>
            <a:r>
              <a:rPr lang="ru-RU" sz="1600" dirty="0">
                <a:solidFill>
                  <a:srgbClr val="676767"/>
                </a:solidFill>
              </a:rPr>
              <a:t>финансовую </a:t>
            </a:r>
            <a:r>
              <a:rPr lang="ru-RU" sz="1600" dirty="0" smtClean="0">
                <a:solidFill>
                  <a:srgbClr val="676767"/>
                </a:solidFill>
              </a:rPr>
              <a:t>устойчивость и достигнуть самоокупаемости через доходы от собственной деятельности;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</a:t>
            </a:r>
            <a:r>
              <a:rPr lang="ru-RU" sz="1600" dirty="0">
                <a:solidFill>
                  <a:srgbClr val="676767"/>
                </a:solidFill>
              </a:rPr>
              <a:t>и</a:t>
            </a:r>
            <a:r>
              <a:rPr lang="ru-RU" sz="1600" dirty="0" smtClean="0">
                <a:solidFill>
                  <a:srgbClr val="676767"/>
                </a:solidFill>
              </a:rPr>
              <a:t>меть социальную значимость: </a:t>
            </a:r>
            <a:r>
              <a:rPr lang="ru-RU" sz="1600" dirty="0">
                <a:solidFill>
                  <a:srgbClr val="676767"/>
                </a:solidFill>
              </a:rPr>
              <a:t>с</a:t>
            </a:r>
            <a:r>
              <a:rPr lang="ru-RU" sz="1600" dirty="0" smtClean="0">
                <a:solidFill>
                  <a:srgbClr val="676767"/>
                </a:solidFill>
              </a:rPr>
              <a:t>мягчать существующие социальные проблемы/ улучшать качество жизни населения в целом или представителей социально незащищенных слоев населения;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содержать определенную степень новизны подходов в решении социальных проблем;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потенциал к тиражировании в других регионах. 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6853084" y="1327215"/>
            <a:ext cx="4164925" cy="4432322"/>
          </a:xfrm>
          <a:custGeom>
            <a:avLst/>
            <a:gdLst/>
            <a:ahLst/>
            <a:cxnLst/>
            <a:rect l="l" t="t" r="r" b="b"/>
            <a:pathLst>
              <a:path w="7971790" h="8919210">
                <a:moveTo>
                  <a:pt x="7971275" y="0"/>
                </a:moveTo>
                <a:lnTo>
                  <a:pt x="0" y="0"/>
                </a:lnTo>
                <a:lnTo>
                  <a:pt x="0" y="8918681"/>
                </a:lnTo>
                <a:lnTo>
                  <a:pt x="7971275" y="8918681"/>
                </a:lnTo>
                <a:lnTo>
                  <a:pt x="7971275" y="0"/>
                </a:lnTo>
                <a:close/>
              </a:path>
            </a:pathLst>
          </a:custGeom>
          <a:solidFill>
            <a:srgbClr val="18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5496" y="1292830"/>
            <a:ext cx="3881491" cy="1024160"/>
          </a:xfrm>
        </p:spPr>
        <p:txBody>
          <a:bodyPr/>
          <a:lstStyle/>
          <a:p>
            <a:pPr algn="ctr"/>
            <a:r>
              <a:rPr lang="ru-RU" sz="3200" spc="25" dirty="0">
                <a:solidFill>
                  <a:srgbClr val="FFFFFF"/>
                </a:solidFill>
              </a:rPr>
              <a:t>Участники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349262" y="2424030"/>
            <a:ext cx="3487725" cy="209288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Юридические лица</a:t>
            </a:r>
          </a:p>
          <a:p>
            <a:pPr marL="298448" marR="5079" indent="-285750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Субъекты МСП (коммерческие организации и ИП)</a:t>
            </a:r>
          </a:p>
          <a:p>
            <a:pPr marL="12698" marR="5079">
              <a:spcBef>
                <a:spcPts val="120"/>
              </a:spcBef>
            </a:pPr>
            <a:endParaRPr lang="ru-RU" sz="1600" spc="5" dirty="0">
              <a:solidFill>
                <a:srgbClr val="FFFFFF"/>
              </a:solidFill>
              <a:cs typeface="Verdana"/>
            </a:endParaRP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Физические </a:t>
            </a: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лица, </a:t>
            </a:r>
            <a:r>
              <a:rPr lang="ru-RU" sz="1600" spc="5" dirty="0">
                <a:solidFill>
                  <a:srgbClr val="FFFFFF"/>
                </a:solidFill>
                <a:cs typeface="Verdana"/>
              </a:rPr>
              <a:t>планирующие открывать бизнес</a:t>
            </a: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008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8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Календарный план 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612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693021" y="3260954"/>
            <a:ext cx="1921903" cy="415276"/>
          </a:xfrm>
          <a:prstGeom prst="stripedRightArrow">
            <a:avLst/>
          </a:prstGeom>
          <a:solidFill>
            <a:srgbClr val="7F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2403989" y="3270812"/>
            <a:ext cx="2797276" cy="415276"/>
          </a:xfrm>
          <a:prstGeom prst="stripedRightArrow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5042826" y="3286933"/>
            <a:ext cx="2273300" cy="415276"/>
          </a:xfrm>
          <a:prstGeom prst="stripedRightArrow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7172630" y="3295704"/>
            <a:ext cx="3626915" cy="415276"/>
          </a:xfrm>
          <a:prstGeom prst="stripedRightArrow">
            <a:avLst/>
          </a:prstGeom>
          <a:solidFill>
            <a:srgbClr val="E41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89" y="3043084"/>
            <a:ext cx="137650" cy="10668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71159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76398" y="3216199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34" y="2935192"/>
            <a:ext cx="137650" cy="106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79" y="3006951"/>
            <a:ext cx="137650" cy="106680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039254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72630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14375" y="2241871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Установочная конференция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52812" y="2773171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11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3196119" y="3103629"/>
            <a:ext cx="290749" cy="1505979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27551" y="4121782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17 - 22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92854" y="4407217"/>
            <a:ext cx="2232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Образовательный блок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72596" y="321078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866559" y="2719430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24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8872" y="2239410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Очная защита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5297261" y="3178910"/>
            <a:ext cx="261784" cy="1295854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1531" y="4112507"/>
            <a:ext cx="26031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25 апреля - 14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21814" y="4384148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Прием заявок на конкурс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346013" y="321570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68554" y="2714686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>
                <a:solidFill>
                  <a:srgbClr val="676767"/>
                </a:solidFill>
              </a:rPr>
              <a:t>д</a:t>
            </a:r>
            <a:r>
              <a:rPr lang="ru-RU" sz="1600" b="1" dirty="0" smtClean="0">
                <a:solidFill>
                  <a:srgbClr val="676767"/>
                </a:solidFill>
              </a:rPr>
              <a:t>о 30 июня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65959" y="2234022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Объявление победителей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8" name="Левая фигурная скобка 57"/>
          <p:cNvSpPr/>
          <p:nvPr/>
        </p:nvSpPr>
        <p:spPr>
          <a:xfrm rot="16200000">
            <a:off x="8245076" y="2327711"/>
            <a:ext cx="323914" cy="3090978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241892" y="4043929"/>
            <a:ext cx="28764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>
                <a:solidFill>
                  <a:srgbClr val="676767"/>
                </a:solidFill>
              </a:rPr>
              <a:t>д</a:t>
            </a:r>
            <a:r>
              <a:rPr lang="ru-RU" sz="1600" b="1" dirty="0" smtClean="0">
                <a:solidFill>
                  <a:srgbClr val="676767"/>
                </a:solidFill>
              </a:rPr>
              <a:t>о 10 декабря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905333" y="4386897"/>
            <a:ext cx="24555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Сопровождение бизнес- проектов наставниками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0266795" y="3533612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9567182" y="4073751"/>
            <a:ext cx="16759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676767"/>
                </a:solidFill>
              </a:rPr>
              <a:t>IV</a:t>
            </a:r>
            <a:r>
              <a:rPr lang="ru-RU" sz="1600" b="1" dirty="0" smtClean="0">
                <a:solidFill>
                  <a:srgbClr val="676767"/>
                </a:solidFill>
              </a:rPr>
              <a:t> квартал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245087" y="4457984"/>
            <a:ext cx="2271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Форум социальных предпринимателей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16698" y="2723214"/>
            <a:ext cx="1928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до 10 декабря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83628" y="2237027"/>
            <a:ext cx="1986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Реализация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6" name="Левая фигурная скобка 65"/>
          <p:cNvSpPr/>
          <p:nvPr/>
        </p:nvSpPr>
        <p:spPr>
          <a:xfrm rot="5400000">
            <a:off x="8277162" y="1572981"/>
            <a:ext cx="239446" cy="3111271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0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08" y="1245494"/>
            <a:ext cx="9413432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b="1" dirty="0" smtClean="0"/>
              <a:t>«Фермерские продукты»</a:t>
            </a:r>
            <a:endParaRPr lang="ru-RU" sz="1800" b="1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17" y="2127072"/>
            <a:ext cx="6906755" cy="2866190"/>
          </a:xfrm>
        </p:spPr>
        <p:txBody>
          <a:bodyPr/>
          <a:lstStyle/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2019 году, он получил грант от ОМК на запуск проекта «Корова на балконе» по доставке натуральных молочных продуктов на дом.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А уже в 2022 году 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Ильгиз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 масштабировал свой проект и теперь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жителям Благовещенска и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Уфы доступны не только фермерские молочные продукты, но и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картофель, баранина, свинина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</a:t>
            </a: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 smtClean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 smtClean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" y="1632195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6100" y="1697094"/>
            <a:ext cx="231065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 err="1" smtClean="0">
                <a:cs typeface="Verdana"/>
              </a:rPr>
              <a:t>Ильгиз</a:t>
            </a:r>
            <a:r>
              <a:rPr lang="ru-RU" sz="1600" spc="11" dirty="0" smtClean="0">
                <a:cs typeface="Verdana"/>
              </a:rPr>
              <a:t> </a:t>
            </a:r>
            <a:r>
              <a:rPr lang="ru-RU" sz="1600" spc="11" dirty="0" err="1" smtClean="0">
                <a:cs typeface="Verdana"/>
              </a:rPr>
              <a:t>Фатфуллин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5045184" y="1682745"/>
            <a:ext cx="1653535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66" y="1626250"/>
            <a:ext cx="422217" cy="422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37306" y="5771942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 smtClean="0">
                <a:solidFill>
                  <a:srgbClr val="FF0000"/>
                </a:solidFill>
                <a:cs typeface="Verdana"/>
              </a:rPr>
              <a:t>«Семейный бизнес»</a:t>
            </a:r>
            <a:endParaRPr lang="ru-RU" b="1" dirty="0">
              <a:cs typeface="Verdana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589935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232" y="3816921"/>
            <a:ext cx="9413432" cy="43174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b="1" dirty="0" smtClean="0"/>
              <a:t>Сырная юрта «</a:t>
            </a:r>
            <a:r>
              <a:rPr lang="ru-RU" sz="1800" b="1" dirty="0" err="1" smtClean="0"/>
              <a:t>Ошмянка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1" y="4200536"/>
            <a:ext cx="422217" cy="422217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904124" y="4265435"/>
            <a:ext cx="270535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 smtClean="0">
                <a:cs typeface="Verdana"/>
              </a:rPr>
              <a:t>Земфира </a:t>
            </a:r>
            <a:r>
              <a:rPr lang="ru-RU" sz="1600" spc="11" dirty="0" err="1" smtClean="0">
                <a:cs typeface="Verdana"/>
              </a:rPr>
              <a:t>Фатфуллина</a:t>
            </a:r>
            <a:endParaRPr lang="ru-RU" sz="1600" dirty="0">
              <a:cs typeface="Verdana"/>
            </a:endParaRP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8341" y="4646314"/>
            <a:ext cx="6906757" cy="2866190"/>
          </a:xfrm>
        </p:spPr>
        <p:txBody>
          <a:bodyPr/>
          <a:lstStyle/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Земфира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приобрела оборудование для изготовления сыров. В производстве используется молоко, произведенное на семейной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ферме.</a:t>
            </a: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Предприниматель также  проводит мастер-классы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по изготовления сыров для гостей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глэмпинга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«Терра Блага» у деревни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Ошмянка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».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 smtClean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endParaRPr lang="ru-RU" sz="1600" spc="20" dirty="0" smtClean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77" y="3816921"/>
            <a:ext cx="2722598" cy="2041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78" y="467314"/>
            <a:ext cx="2663690" cy="32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483" y="1345591"/>
            <a:ext cx="8097876" cy="863481"/>
          </a:xfrm>
        </p:spPr>
        <p:txBody>
          <a:bodyPr/>
          <a:lstStyle/>
          <a:p>
            <a:pPr marL="12698" marR="5079" defTabSz="914400">
              <a:spcBef>
                <a:spcPts val="120"/>
              </a:spcBef>
            </a:pPr>
            <a:r>
              <a:rPr lang="ru-RU" sz="1600" spc="11" dirty="0" smtClean="0">
                <a:solidFill>
                  <a:schemeClr val="tx1"/>
                </a:solidFill>
                <a:latin typeface="+mn-lt"/>
                <a:ea typeface="+mn-ea"/>
                <a:cs typeface="Verdana"/>
              </a:rPr>
              <a:t>Водный туристический маршрут «Торговый </a:t>
            </a:r>
            <a:r>
              <a:rPr lang="ru-RU" sz="1600" spc="11" dirty="0">
                <a:solidFill>
                  <a:schemeClr val="tx1"/>
                </a:solidFill>
                <a:latin typeface="+mn-lt"/>
                <a:ea typeface="+mn-ea"/>
                <a:cs typeface="Verdana"/>
              </a:rPr>
              <a:t>путь от Уфы до </a:t>
            </a:r>
            <a:r>
              <a:rPr lang="ru-RU" sz="1600" spc="11" dirty="0" err="1">
                <a:solidFill>
                  <a:schemeClr val="tx1"/>
                </a:solidFill>
                <a:latin typeface="+mn-lt"/>
                <a:ea typeface="+mn-ea"/>
                <a:cs typeface="Verdana"/>
              </a:rPr>
              <a:t>Благзавода</a:t>
            </a:r>
            <a:r>
              <a:rPr lang="ru-RU" sz="1600" spc="11" dirty="0">
                <a:solidFill>
                  <a:schemeClr val="tx1"/>
                </a:solidFill>
                <a:latin typeface="+mn-lt"/>
                <a:ea typeface="+mn-ea"/>
                <a:cs typeface="Verdana"/>
              </a:rPr>
              <a:t>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7078" y="2501155"/>
            <a:ext cx="6566577" cy="3562138"/>
          </a:xfrm>
        </p:spPr>
        <p:txBody>
          <a:bodyPr/>
          <a:lstStyle/>
          <a:p>
            <a:pPr algn="just">
              <a:spcAft>
                <a:spcPts val="4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Алексей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Бураков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стал победителем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программе «Начни свое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дело» в 2020 году с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проектом Туристический клуб «Бурый». Клуб занимается организацией слетов,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турфестов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, турпоходов, экскурсий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по интересным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 и исторически значимым местам города и Республики 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Башкортостан. 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algn="just">
              <a:spcAft>
                <a:spcPts val="4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 2022 году Алексей расширил перечень оказываемых услуг и теперь проводит сплавы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на SUP-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борде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от горы Кара-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Абыз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до большого острова в Благовещенске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algn="just">
              <a:spcAft>
                <a:spcPts val="4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Проект положительно влияет на узнаваемость и имидж территории, на увеличение количества гостей из других регионов и в целом на развитие внутреннего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туризма.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635E77E-EAD5-3F4A-8DEA-D8E9E94051B9}"/>
              </a:ext>
            </a:extLst>
          </p:cNvPr>
          <p:cNvSpPr txBox="1"/>
          <p:nvPr/>
        </p:nvSpPr>
        <p:spPr>
          <a:xfrm>
            <a:off x="892099" y="1985441"/>
            <a:ext cx="3779316" cy="263532"/>
          </a:xfrm>
          <a:prstGeom prst="rect">
            <a:avLst/>
          </a:prstGeom>
        </p:spPr>
        <p:txBody>
          <a:bodyPr vert="horz" wrap="square" lIns="0" tIns="17143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lang="ru-RU" sz="1600" spc="15" dirty="0" smtClean="0">
                <a:latin typeface="Verdana"/>
                <a:cs typeface="Verdana"/>
              </a:rPr>
              <a:t>Алексей Бураков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5" y="1931515"/>
            <a:ext cx="422217" cy="422217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2743" y="1991586"/>
            <a:ext cx="1772789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11" dirty="0" smtClean="0">
                <a:cs typeface="Verdana"/>
              </a:rPr>
              <a:t>Благовещенск</a:t>
            </a:r>
            <a:endParaRPr lang="ru-RU" sz="1600" dirty="0">
              <a:cs typeface="Verdan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59" y="1923065"/>
            <a:ext cx="422217" cy="422217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14" y="493552"/>
            <a:ext cx="6560895" cy="707379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67" y="1777331"/>
            <a:ext cx="2700923" cy="2027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67" y="3907104"/>
            <a:ext cx="2700923" cy="19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7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1376965"/>
            <a:ext cx="10449659" cy="357852"/>
          </a:xfrm>
        </p:spPr>
        <p:txBody>
          <a:bodyPr/>
          <a:lstStyle/>
          <a:p>
            <a:pPr marL="12699">
              <a:spcBef>
                <a:spcPts val="135"/>
              </a:spcBef>
            </a:pPr>
            <a:r>
              <a:rPr lang="ru-RU" sz="1800" dirty="0" smtClean="0"/>
              <a:t>Мини-питомника </a:t>
            </a:r>
            <a:r>
              <a:rPr lang="ru-RU" sz="1800" dirty="0"/>
              <a:t>«Сад - огород»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5232" y="2628438"/>
            <a:ext cx="5257950" cy="2820480"/>
          </a:xfrm>
        </p:spPr>
        <p:txBody>
          <a:bodyPr/>
          <a:lstStyle/>
          <a:p>
            <a:pPr marL="12699" marR="5079" algn="just">
              <a:lnSpc>
                <a:spcPct val="103400"/>
              </a:lnSpc>
              <a:spcBef>
                <a:spcPts val="70"/>
              </a:spcBef>
            </a:pPr>
            <a:r>
              <a:rPr lang="ru-RU" sz="1600" dirty="0"/>
              <a:t>В рамках проекта Оксана занимается выращивание рассады овощных культур, </a:t>
            </a:r>
            <a:r>
              <a:rPr lang="ru-RU" sz="1600" dirty="0" err="1"/>
              <a:t>микрозелени</a:t>
            </a:r>
            <a:r>
              <a:rPr lang="ru-RU" sz="1600" dirty="0"/>
              <a:t>, </a:t>
            </a:r>
            <a:r>
              <a:rPr lang="ru-RU" sz="1600" dirty="0" err="1"/>
              <a:t>витграсс</a:t>
            </a:r>
            <a:r>
              <a:rPr lang="ru-RU" sz="1600" dirty="0"/>
              <a:t> и цветочных культур.</a:t>
            </a:r>
          </a:p>
          <a:p>
            <a:pPr marL="12699" marR="5079" algn="just">
              <a:lnSpc>
                <a:spcPct val="103400"/>
              </a:lnSpc>
              <a:spcBef>
                <a:spcPts val="70"/>
              </a:spcBef>
            </a:pPr>
            <a:endParaRPr lang="ru-RU" sz="1600" dirty="0"/>
          </a:p>
          <a:p>
            <a:pPr marL="12699" marR="5079" algn="just">
              <a:lnSpc>
                <a:spcPct val="103400"/>
              </a:lnSpc>
              <a:spcBef>
                <a:spcPts val="70"/>
              </a:spcBef>
            </a:pPr>
            <a:r>
              <a:rPr lang="ru-RU" sz="1600" dirty="0"/>
              <a:t>Продукция реализуется </a:t>
            </a:r>
            <a:r>
              <a:rPr lang="ru-RU" sz="1600"/>
              <a:t>через </a:t>
            </a:r>
            <a:r>
              <a:rPr lang="ru-RU" sz="1600" smtClean="0"/>
              <a:t> </a:t>
            </a:r>
            <a:r>
              <a:rPr lang="ru-RU" sz="1600" dirty="0"/>
              <a:t>кафе и рестораны, а также местные магазины. </a:t>
            </a: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705998" y="2028166"/>
            <a:ext cx="1680263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lang="ru-RU" sz="1600" spc="5" dirty="0">
                <a:latin typeface="Verdana"/>
                <a:cs typeface="Verdana"/>
              </a:rPr>
              <a:t>Б</a:t>
            </a:r>
            <a:r>
              <a:rPr lang="ru-RU" sz="1600" spc="5" dirty="0" smtClean="0">
                <a:latin typeface="Verdana"/>
                <a:cs typeface="Verdana"/>
              </a:rPr>
              <a:t>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5" y="1943248"/>
            <a:ext cx="422217" cy="4222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65" y="1970519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072" y="2013375"/>
            <a:ext cx="2006132" cy="240514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>
              <a:lnSpc>
                <a:spcPct val="102600"/>
              </a:lnSpc>
              <a:spcBef>
                <a:spcPts val="60"/>
              </a:spcBef>
            </a:pPr>
            <a:r>
              <a:rPr lang="ru-RU" sz="1600" spc="10" dirty="0" err="1" smtClean="0">
                <a:cs typeface="Verdana"/>
              </a:rPr>
              <a:t>Локаткина</a:t>
            </a:r>
            <a:r>
              <a:rPr lang="ru-RU" sz="1600" spc="10" dirty="0" smtClean="0">
                <a:cs typeface="Verdana"/>
              </a:rPr>
              <a:t> Оксана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609186"/>
            <a:ext cx="8545725" cy="706383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91" y="1651789"/>
            <a:ext cx="3169118" cy="42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30494</TotalTime>
  <Words>682</Words>
  <Application>Microsoft Office PowerPoint</Application>
  <PresentationFormat>Произвольный</PresentationFormat>
  <Paragraphs>138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Verdana</vt:lpstr>
      <vt:lpstr>15 column</vt:lpstr>
      <vt:lpstr>2_15 column</vt:lpstr>
      <vt:lpstr>Программа  по развитию  социального предпринимательства «Начни свое дело»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Ларионова Юлия Павловна</cp:lastModifiedBy>
  <cp:revision>1023</cp:revision>
  <cp:lastPrinted>2017-08-06T18:41:35Z</cp:lastPrinted>
  <dcterms:created xsi:type="dcterms:W3CDTF">2017-08-04T16:03:42Z</dcterms:created>
  <dcterms:modified xsi:type="dcterms:W3CDTF">2023-04-12T11:25:05Z</dcterms:modified>
</cp:coreProperties>
</file>